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86" r:id="rId4"/>
    <p:sldId id="259" r:id="rId5"/>
    <p:sldId id="258" r:id="rId6"/>
    <p:sldId id="272" r:id="rId7"/>
    <p:sldId id="273" r:id="rId8"/>
    <p:sldId id="274" r:id="rId9"/>
    <p:sldId id="275" r:id="rId10"/>
    <p:sldId id="276" r:id="rId11"/>
    <p:sldId id="278" r:id="rId12"/>
    <p:sldId id="279" r:id="rId13"/>
    <p:sldId id="284" r:id="rId14"/>
    <p:sldId id="280" r:id="rId15"/>
    <p:sldId id="264" r:id="rId16"/>
    <p:sldId id="267" r:id="rId17"/>
    <p:sldId id="281" r:id="rId18"/>
    <p:sldId id="282" r:id="rId19"/>
    <p:sldId id="283" r:id="rId20"/>
    <p:sldId id="285" r:id="rId21"/>
    <p:sldId id="268" r:id="rId22"/>
    <p:sldId id="261" r:id="rId23"/>
    <p:sldId id="260" r:id="rId24"/>
    <p:sldId id="262" r:id="rId25"/>
    <p:sldId id="263" r:id="rId26"/>
    <p:sldId id="265" r:id="rId27"/>
    <p:sldId id="269" r:id="rId28"/>
    <p:sldId id="270" r:id="rId29"/>
    <p:sldId id="271" r:id="rId30"/>
    <p:sldId id="287" r:id="rId31"/>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34" autoAdjust="0"/>
    <p:restoredTop sz="94660"/>
  </p:normalViewPr>
  <p:slideViewPr>
    <p:cSldViewPr>
      <p:cViewPr varScale="1">
        <p:scale>
          <a:sx n="103" d="100"/>
          <a:sy n="103" d="100"/>
        </p:scale>
        <p:origin x="-192"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en-US" smtClean="0"/>
              <a:t>Click to edit Master title style</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39C9ED1D-7E69-47AA-99FC-1EBC2FA9F781}" type="datetimeFigureOut">
              <a:rPr lang="en-US" smtClean="0"/>
              <a:pPr/>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81B97B-EDAD-4C5B-80FC-B8AAA89A3C5F}"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9C9ED1D-7E69-47AA-99FC-1EBC2FA9F781}" type="datetimeFigureOut">
              <a:rPr lang="en-US" smtClean="0"/>
              <a:pPr/>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81B97B-EDAD-4C5B-80FC-B8AAA89A3C5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9C9ED1D-7E69-47AA-99FC-1EBC2FA9F781}" type="datetimeFigureOut">
              <a:rPr lang="en-US" smtClean="0"/>
              <a:pPr/>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81B97B-EDAD-4C5B-80FC-B8AAA89A3C5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9C9ED1D-7E69-47AA-99FC-1EBC2FA9F781}" type="datetimeFigureOut">
              <a:rPr lang="en-US" smtClean="0"/>
              <a:pPr/>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81B97B-EDAD-4C5B-80FC-B8AAA89A3C5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US" smtClean="0"/>
              <a:t>Click to edit Master text styles</a:t>
            </a:r>
          </a:p>
        </p:txBody>
      </p:sp>
      <p:sp>
        <p:nvSpPr>
          <p:cNvPr id="4" name="Date Placeholder 3"/>
          <p:cNvSpPr>
            <a:spLocks noGrp="1"/>
          </p:cNvSpPr>
          <p:nvPr>
            <p:ph type="dt" sz="half" idx="10"/>
          </p:nvPr>
        </p:nvSpPr>
        <p:spPr/>
        <p:txBody>
          <a:bodyPr/>
          <a:lstStyle/>
          <a:p>
            <a:fld id="{39C9ED1D-7E69-47AA-99FC-1EBC2FA9F781}" type="datetimeFigureOut">
              <a:rPr lang="en-US" smtClean="0"/>
              <a:pPr/>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81B97B-EDAD-4C5B-80FC-B8AAA89A3C5F}"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39C9ED1D-7E69-47AA-99FC-1EBC2FA9F781}" type="datetimeFigureOut">
              <a:rPr lang="en-US" smtClean="0"/>
              <a:pPr/>
              <a:t>5/3/2013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81B97B-EDAD-4C5B-80FC-B8AAA89A3C5F}" type="slidenum">
              <a:rPr lang="en-US" smtClean="0"/>
              <a:pPr/>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US" smtClean="0"/>
              <a:t>Click to edit Master text styles</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US" smtClean="0"/>
              <a:t>Click to edit Master text styles</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39C9ED1D-7E69-47AA-99FC-1EBC2FA9F781}" type="datetimeFigureOut">
              <a:rPr lang="en-US" smtClean="0"/>
              <a:pPr/>
              <a:t>5/3/2013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181B97B-EDAD-4C5B-80FC-B8AAA89A3C5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9C9ED1D-7E69-47AA-99FC-1EBC2FA9F781}" type="datetimeFigureOut">
              <a:rPr lang="en-US" smtClean="0"/>
              <a:pPr/>
              <a:t>5/3/2013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181B97B-EDAD-4C5B-80FC-B8AAA89A3C5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9C9ED1D-7E69-47AA-99FC-1EBC2FA9F781}" type="datetimeFigureOut">
              <a:rPr lang="en-US" smtClean="0"/>
              <a:pPr/>
              <a:t>5/3/2013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181B97B-EDAD-4C5B-80FC-B8AAA89A3C5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en-US" smtClean="0"/>
              <a:t>Click to edit Master text styles</a:t>
            </a:r>
          </a:p>
        </p:txBody>
      </p:sp>
      <p:sp>
        <p:nvSpPr>
          <p:cNvPr id="5" name="Date Placeholder 4"/>
          <p:cNvSpPr>
            <a:spLocks noGrp="1"/>
          </p:cNvSpPr>
          <p:nvPr>
            <p:ph type="dt" sz="half" idx="10"/>
          </p:nvPr>
        </p:nvSpPr>
        <p:spPr/>
        <p:txBody>
          <a:bodyPr/>
          <a:lstStyle/>
          <a:p>
            <a:fld id="{39C9ED1D-7E69-47AA-99FC-1EBC2FA9F781}" type="datetimeFigureOut">
              <a:rPr lang="en-US" smtClean="0"/>
              <a:pPr/>
              <a:t>5/3/2013</a:t>
            </a:fld>
            <a:endParaRPr lang="en-US"/>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en-US"/>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B181B97B-EDAD-4C5B-80FC-B8AAA89A3C5F}"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en-US" smtClean="0"/>
              <a:t>Click icon to add picture</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en-US" smtClean="0"/>
              <a:t>Click to edit Master title style</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9C9ED1D-7E69-47AA-99FC-1EBC2FA9F781}" type="datetimeFigureOut">
              <a:rPr lang="en-US" smtClean="0"/>
              <a:pPr/>
              <a:t>5/3/2013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81B97B-EDAD-4C5B-80FC-B8AAA89A3C5F}"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5050633"/>
            <a:ext cx="3574257"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5051292"/>
            <a:ext cx="9146380"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fld id="{39C9ED1D-7E69-47AA-99FC-1EBC2FA9F781}" type="datetimeFigureOut">
              <a:rPr lang="en-US" smtClean="0"/>
              <a:pPr/>
              <a:t>5/3/2013</a:t>
            </a:fld>
            <a:endParaRPr lang="en-US"/>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en-US"/>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B181B97B-EDAD-4C5B-80FC-B8AAA89A3C5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14400" y="990600"/>
            <a:ext cx="4953000" cy="609600"/>
          </a:xfrm>
        </p:spPr>
        <p:txBody>
          <a:bodyPr/>
          <a:lstStyle/>
          <a:p>
            <a:r>
              <a:rPr lang="en-US" sz="4400" dirty="0" smtClean="0"/>
              <a:t>Ambient lighting</a:t>
            </a:r>
            <a:endParaRPr lang="en-US" dirty="0"/>
          </a:p>
        </p:txBody>
      </p:sp>
      <p:sp>
        <p:nvSpPr>
          <p:cNvPr id="3" name="Subtitle 2"/>
          <p:cNvSpPr>
            <a:spLocks noGrp="1"/>
          </p:cNvSpPr>
          <p:nvPr>
            <p:ph type="subTitle" idx="1"/>
          </p:nvPr>
        </p:nvSpPr>
        <p:spPr>
          <a:xfrm>
            <a:off x="-1066800" y="1752600"/>
            <a:ext cx="6511131" cy="2786875"/>
          </a:xfrm>
        </p:spPr>
        <p:txBody>
          <a:bodyPr>
            <a:normAutofit/>
          </a:bodyPr>
          <a:lstStyle/>
          <a:p>
            <a:pPr algn="ctr"/>
            <a:r>
              <a:rPr lang="en-US" dirty="0" smtClean="0"/>
              <a:t>SD1302</a:t>
            </a:r>
          </a:p>
          <a:p>
            <a:pPr algn="ctr"/>
            <a:r>
              <a:rPr lang="en-US" dirty="0" smtClean="0"/>
              <a:t>Brandon </a:t>
            </a:r>
            <a:r>
              <a:rPr lang="en-US" dirty="0" err="1" smtClean="0"/>
              <a:t>Keil</a:t>
            </a:r>
            <a:r>
              <a:rPr lang="en-US" dirty="0" smtClean="0"/>
              <a:t/>
            </a:r>
            <a:br>
              <a:rPr lang="en-US" dirty="0" smtClean="0"/>
            </a:br>
            <a:r>
              <a:rPr lang="en-US" dirty="0" smtClean="0"/>
              <a:t> Jordan Albright</a:t>
            </a:r>
            <a:br>
              <a:rPr lang="en-US" dirty="0" smtClean="0"/>
            </a:br>
            <a:r>
              <a:rPr lang="en-US" dirty="0" smtClean="0"/>
              <a:t>Davis </a:t>
            </a:r>
            <a:r>
              <a:rPr lang="en-US" dirty="0" err="1" smtClean="0"/>
              <a:t>Heidrich</a:t>
            </a:r>
            <a:r>
              <a:rPr lang="en-US" dirty="0" smtClean="0"/>
              <a:t/>
            </a:r>
            <a:br>
              <a:rPr lang="en-US" dirty="0" smtClean="0"/>
            </a:br>
            <a:r>
              <a:rPr lang="en-US" dirty="0" smtClean="0"/>
              <a:t>Benjamin </a:t>
            </a:r>
            <a:r>
              <a:rPr lang="en-US" dirty="0" err="1" smtClean="0"/>
              <a:t>Althoff</a:t>
            </a:r>
            <a:endParaRPr lang="en-US" dirty="0" smtClean="0"/>
          </a:p>
          <a:p>
            <a:pPr algn="ctr"/>
            <a:endParaRPr lang="en-US" dirty="0"/>
          </a:p>
          <a:p>
            <a:pPr algn="ctr"/>
            <a:r>
              <a:rPr lang="en-US" dirty="0" smtClean="0"/>
              <a:t>Advisor:</a:t>
            </a:r>
          </a:p>
          <a:p>
            <a:pPr algn="ctr"/>
            <a:r>
              <a:rPr lang="en-US" dirty="0" smtClean="0"/>
              <a:t>Dr. Jacob Glower</a:t>
            </a:r>
            <a:endParaRPr lang="en-US" dirty="0" smtClean="0"/>
          </a:p>
        </p:txBody>
      </p:sp>
      <p:sp>
        <p:nvSpPr>
          <p:cNvPr id="4" name="TextBox 3"/>
          <p:cNvSpPr txBox="1"/>
          <p:nvPr/>
        </p:nvSpPr>
        <p:spPr>
          <a:xfrm>
            <a:off x="8458200" y="6400800"/>
            <a:ext cx="381000" cy="215444"/>
          </a:xfrm>
          <a:prstGeom prst="rect">
            <a:avLst/>
          </a:prstGeom>
          <a:noFill/>
        </p:spPr>
        <p:txBody>
          <a:bodyPr wrap="square" rtlCol="0">
            <a:spAutoFit/>
          </a:bodyPr>
          <a:lstStyle/>
          <a:p>
            <a:r>
              <a:rPr lang="en-US" sz="800" dirty="0" smtClean="0"/>
              <a:t>JA</a:t>
            </a:r>
            <a:endParaRPr lang="en-US" sz="800" dirty="0"/>
          </a:p>
        </p:txBody>
      </p:sp>
    </p:spTree>
    <p:extLst>
      <p:ext uri="{BB962C8B-B14F-4D97-AF65-F5344CB8AC3E}">
        <p14:creationId xmlns:p14="http://schemas.microsoft.com/office/powerpoint/2010/main" val="37964335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GPU</a:t>
            </a:r>
            <a:endParaRPr lang="en-US" dirty="0"/>
          </a:p>
        </p:txBody>
      </p:sp>
      <p:sp>
        <p:nvSpPr>
          <p:cNvPr id="3" name="Content Placeholder 2"/>
          <p:cNvSpPr>
            <a:spLocks noGrp="1"/>
          </p:cNvSpPr>
          <p:nvPr>
            <p:ph idx="1"/>
          </p:nvPr>
        </p:nvSpPr>
        <p:spPr/>
        <p:txBody>
          <a:bodyPr/>
          <a:lstStyle/>
          <a:p>
            <a:r>
              <a:rPr lang="en-US" dirty="0" smtClean="0"/>
              <a:t>Advantages</a:t>
            </a:r>
          </a:p>
          <a:p>
            <a:pPr lvl="1"/>
            <a:r>
              <a:rPr lang="en-US" dirty="0" smtClean="0"/>
              <a:t>Powerful Processor.</a:t>
            </a:r>
          </a:p>
          <a:p>
            <a:pPr lvl="1"/>
            <a:r>
              <a:rPr lang="en-US" dirty="0" smtClean="0"/>
              <a:t>Good Video Processor.</a:t>
            </a:r>
          </a:p>
          <a:p>
            <a:r>
              <a:rPr lang="en-US" dirty="0" smtClean="0"/>
              <a:t>Disadvantages</a:t>
            </a:r>
          </a:p>
          <a:p>
            <a:pPr lvl="1"/>
            <a:r>
              <a:rPr lang="en-US" dirty="0" smtClean="0"/>
              <a:t>Complicated code. Not well known, especially at NDSU.</a:t>
            </a:r>
          </a:p>
          <a:p>
            <a:pPr lvl="1"/>
            <a:r>
              <a:rPr lang="en-US" dirty="0" smtClean="0"/>
              <a:t>Minimal Resources for time we have.</a:t>
            </a:r>
          </a:p>
        </p:txBody>
      </p:sp>
      <p:sp>
        <p:nvSpPr>
          <p:cNvPr id="4" name="TextBox 3"/>
          <p:cNvSpPr txBox="1"/>
          <p:nvPr/>
        </p:nvSpPr>
        <p:spPr>
          <a:xfrm>
            <a:off x="8458200" y="6400800"/>
            <a:ext cx="381000" cy="215444"/>
          </a:xfrm>
          <a:prstGeom prst="rect">
            <a:avLst/>
          </a:prstGeom>
          <a:noFill/>
        </p:spPr>
        <p:txBody>
          <a:bodyPr wrap="square" rtlCol="0">
            <a:spAutoFit/>
          </a:bodyPr>
          <a:lstStyle/>
          <a:p>
            <a:r>
              <a:rPr lang="en-US" sz="800" dirty="0" smtClean="0"/>
              <a:t>BK</a:t>
            </a:r>
            <a:endParaRPr lang="en-US" sz="8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I2C Color Sensors</a:t>
            </a:r>
            <a:endParaRPr lang="en-US" dirty="0"/>
          </a:p>
        </p:txBody>
      </p:sp>
      <p:sp>
        <p:nvSpPr>
          <p:cNvPr id="3" name="Content Placeholder 2"/>
          <p:cNvSpPr>
            <a:spLocks noGrp="1"/>
          </p:cNvSpPr>
          <p:nvPr>
            <p:ph idx="1"/>
          </p:nvPr>
        </p:nvSpPr>
        <p:spPr/>
        <p:txBody>
          <a:bodyPr/>
          <a:lstStyle/>
          <a:p>
            <a:r>
              <a:rPr lang="en-US" dirty="0" smtClean="0"/>
              <a:t>Advantages</a:t>
            </a:r>
          </a:p>
          <a:p>
            <a:pPr lvl="1"/>
            <a:r>
              <a:rPr lang="en-US" dirty="0" smtClean="0"/>
              <a:t>Simple to design and Implement.</a:t>
            </a:r>
          </a:p>
          <a:p>
            <a:pPr lvl="1"/>
            <a:r>
              <a:rPr lang="en-US" dirty="0" smtClean="0"/>
              <a:t>Would give us very accurate outputs.</a:t>
            </a:r>
          </a:p>
          <a:p>
            <a:r>
              <a:rPr lang="en-US" dirty="0" smtClean="0"/>
              <a:t>Disadvantages</a:t>
            </a:r>
          </a:p>
          <a:p>
            <a:pPr lvl="1"/>
            <a:r>
              <a:rPr lang="en-US" dirty="0" smtClean="0"/>
              <a:t>Need another monitor.</a:t>
            </a:r>
          </a:p>
          <a:p>
            <a:pPr lvl="1"/>
            <a:r>
              <a:rPr lang="en-US" dirty="0" smtClean="0"/>
              <a:t>Would require more space than all other options.</a:t>
            </a:r>
          </a:p>
          <a:p>
            <a:pPr lvl="1"/>
            <a:r>
              <a:rPr lang="en-US" dirty="0" smtClean="0"/>
              <a:t>More expensive than other options.</a:t>
            </a:r>
          </a:p>
          <a:p>
            <a:pPr lvl="1"/>
            <a:r>
              <a:rPr lang="en-US" dirty="0" smtClean="0"/>
              <a:t>Not as cool.</a:t>
            </a:r>
          </a:p>
        </p:txBody>
      </p:sp>
      <p:sp>
        <p:nvSpPr>
          <p:cNvPr id="4" name="TextBox 3"/>
          <p:cNvSpPr txBox="1"/>
          <p:nvPr/>
        </p:nvSpPr>
        <p:spPr>
          <a:xfrm>
            <a:off x="8458200" y="6400800"/>
            <a:ext cx="381000" cy="215444"/>
          </a:xfrm>
          <a:prstGeom prst="rect">
            <a:avLst/>
          </a:prstGeom>
          <a:noFill/>
        </p:spPr>
        <p:txBody>
          <a:bodyPr wrap="square" rtlCol="0">
            <a:spAutoFit/>
          </a:bodyPr>
          <a:lstStyle/>
          <a:p>
            <a:r>
              <a:rPr lang="en-US" sz="800" dirty="0" smtClean="0"/>
              <a:t>BA</a:t>
            </a:r>
            <a:endParaRPr lang="en-US" sz="8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HDMI</a:t>
            </a:r>
            <a:endParaRPr lang="en-US" dirty="0"/>
          </a:p>
        </p:txBody>
      </p:sp>
      <p:sp>
        <p:nvSpPr>
          <p:cNvPr id="3" name="Content Placeholder 2"/>
          <p:cNvSpPr>
            <a:spLocks noGrp="1"/>
          </p:cNvSpPr>
          <p:nvPr>
            <p:ph idx="1"/>
          </p:nvPr>
        </p:nvSpPr>
        <p:spPr/>
        <p:txBody>
          <a:bodyPr/>
          <a:lstStyle/>
          <a:p>
            <a:r>
              <a:rPr lang="en-US" dirty="0" smtClean="0"/>
              <a:t>Advantages</a:t>
            </a:r>
          </a:p>
          <a:p>
            <a:pPr lvl="1"/>
            <a:r>
              <a:rPr lang="en-US" dirty="0" smtClean="0"/>
              <a:t>This is becoming the most popular way to connect to a display.</a:t>
            </a:r>
          </a:p>
          <a:p>
            <a:r>
              <a:rPr lang="en-US" dirty="0" smtClean="0"/>
              <a:t>Disadvantages</a:t>
            </a:r>
          </a:p>
          <a:p>
            <a:pPr lvl="1"/>
            <a:r>
              <a:rPr lang="en-US" dirty="0" smtClean="0"/>
              <a:t>Problem with HDMI is that you need to spend thousands of dollars to claim that your device uses HDMI, so cost was the main reason we dumped this idea.</a:t>
            </a:r>
          </a:p>
          <a:p>
            <a:pPr lvl="1"/>
            <a:r>
              <a:rPr lang="en-US" dirty="0" smtClean="0"/>
              <a:t>Tough to decode.</a:t>
            </a:r>
          </a:p>
        </p:txBody>
      </p:sp>
      <p:sp>
        <p:nvSpPr>
          <p:cNvPr id="4" name="TextBox 3"/>
          <p:cNvSpPr txBox="1"/>
          <p:nvPr/>
        </p:nvSpPr>
        <p:spPr>
          <a:xfrm>
            <a:off x="8458200" y="6400800"/>
            <a:ext cx="381000" cy="215444"/>
          </a:xfrm>
          <a:prstGeom prst="rect">
            <a:avLst/>
          </a:prstGeom>
          <a:noFill/>
        </p:spPr>
        <p:txBody>
          <a:bodyPr wrap="square" rtlCol="0">
            <a:spAutoFit/>
          </a:bodyPr>
          <a:lstStyle/>
          <a:p>
            <a:r>
              <a:rPr lang="en-US" sz="800" dirty="0" smtClean="0"/>
              <a:t>JA</a:t>
            </a:r>
            <a:endParaRPr lang="en-US" sz="8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Display Port</a:t>
            </a:r>
            <a:endParaRPr lang="en-US" dirty="0"/>
          </a:p>
        </p:txBody>
      </p:sp>
      <p:sp>
        <p:nvSpPr>
          <p:cNvPr id="5" name="Content Placeholder 2"/>
          <p:cNvSpPr txBox="1">
            <a:spLocks/>
          </p:cNvSpPr>
          <p:nvPr/>
        </p:nvSpPr>
        <p:spPr>
          <a:xfrm>
            <a:off x="822960" y="1100628"/>
            <a:ext cx="7520940" cy="3579849"/>
          </a:xfrm>
          <a:prstGeom prst="rect">
            <a:avLst/>
          </a:prstGeom>
        </p:spPr>
        <p:txBody>
          <a:bodyPr vert="horz" lIns="91440" tIns="45720" rIns="91440" bIns="45720" rtlCol="0">
            <a:normAutofit/>
          </a:bodyPr>
          <a:lst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a:lstStyle>
          <a:p>
            <a:r>
              <a:rPr lang="en-US" dirty="0" smtClean="0"/>
              <a:t>Advantages</a:t>
            </a:r>
          </a:p>
          <a:p>
            <a:pPr lvl="1"/>
            <a:r>
              <a:rPr lang="en-US" dirty="0" smtClean="0"/>
              <a:t>Open source, supposedly</a:t>
            </a:r>
          </a:p>
          <a:p>
            <a:r>
              <a:rPr lang="en-US" dirty="0" smtClean="0"/>
              <a:t>Disadvantages</a:t>
            </a:r>
          </a:p>
          <a:p>
            <a:pPr lvl="1"/>
            <a:r>
              <a:rPr lang="en-US" dirty="0" smtClean="0"/>
              <a:t>Would still require a development board at an incredible cost</a:t>
            </a:r>
          </a:p>
        </p:txBody>
      </p:sp>
      <p:sp>
        <p:nvSpPr>
          <p:cNvPr id="4" name="TextBox 3"/>
          <p:cNvSpPr txBox="1"/>
          <p:nvPr/>
        </p:nvSpPr>
        <p:spPr>
          <a:xfrm>
            <a:off x="8458200" y="6400800"/>
            <a:ext cx="381000" cy="215444"/>
          </a:xfrm>
          <a:prstGeom prst="rect">
            <a:avLst/>
          </a:prstGeom>
          <a:noFill/>
        </p:spPr>
        <p:txBody>
          <a:bodyPr wrap="square" rtlCol="0">
            <a:spAutoFit/>
          </a:bodyPr>
          <a:lstStyle/>
          <a:p>
            <a:r>
              <a:rPr lang="en-US" sz="800" dirty="0" smtClean="0"/>
              <a:t>JA</a:t>
            </a:r>
            <a:endParaRPr lang="en-US" sz="800" dirty="0"/>
          </a:p>
        </p:txBody>
      </p:sp>
    </p:spTree>
    <p:extLst>
      <p:ext uri="{BB962C8B-B14F-4D97-AF65-F5344CB8AC3E}">
        <p14:creationId xmlns:p14="http://schemas.microsoft.com/office/powerpoint/2010/main" val="1310563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VGA</a:t>
            </a:r>
            <a:endParaRPr lang="en-US" dirty="0"/>
          </a:p>
        </p:txBody>
      </p:sp>
      <p:sp>
        <p:nvSpPr>
          <p:cNvPr id="3" name="Content Placeholder 2"/>
          <p:cNvSpPr>
            <a:spLocks noGrp="1"/>
          </p:cNvSpPr>
          <p:nvPr>
            <p:ph idx="1"/>
          </p:nvPr>
        </p:nvSpPr>
        <p:spPr/>
        <p:txBody>
          <a:bodyPr/>
          <a:lstStyle/>
          <a:p>
            <a:r>
              <a:rPr lang="en-US" dirty="0" smtClean="0"/>
              <a:t>Advantages</a:t>
            </a:r>
          </a:p>
          <a:p>
            <a:pPr lvl="1"/>
            <a:r>
              <a:rPr lang="en-US" dirty="0" smtClean="0"/>
              <a:t>Its an analog signal so its easier to read the information in comparison with a digital signal.</a:t>
            </a:r>
          </a:p>
          <a:p>
            <a:pPr lvl="1"/>
            <a:r>
              <a:rPr lang="en-US" dirty="0" smtClean="0"/>
              <a:t>It’s a standardized Input for Displays.</a:t>
            </a:r>
          </a:p>
          <a:p>
            <a:r>
              <a:rPr lang="en-US" dirty="0" smtClean="0"/>
              <a:t>Disadvantages</a:t>
            </a:r>
          </a:p>
          <a:p>
            <a:pPr lvl="1"/>
            <a:r>
              <a:rPr lang="en-US" dirty="0" smtClean="0"/>
              <a:t>Resolution is lower than HDMI.</a:t>
            </a:r>
          </a:p>
          <a:p>
            <a:pPr lvl="1"/>
            <a:r>
              <a:rPr lang="en-US" dirty="0" smtClean="0"/>
              <a:t>Coming out of style but there are plenty of converters to justify this.</a:t>
            </a:r>
            <a:endParaRPr lang="en-US" dirty="0"/>
          </a:p>
        </p:txBody>
      </p:sp>
      <p:sp>
        <p:nvSpPr>
          <p:cNvPr id="4" name="TextBox 3"/>
          <p:cNvSpPr txBox="1"/>
          <p:nvPr/>
        </p:nvSpPr>
        <p:spPr>
          <a:xfrm>
            <a:off x="8458200" y="6400800"/>
            <a:ext cx="381000" cy="215444"/>
          </a:xfrm>
          <a:prstGeom prst="rect">
            <a:avLst/>
          </a:prstGeom>
          <a:noFill/>
        </p:spPr>
        <p:txBody>
          <a:bodyPr wrap="square" rtlCol="0">
            <a:spAutoFit/>
          </a:bodyPr>
          <a:lstStyle/>
          <a:p>
            <a:r>
              <a:rPr lang="en-US" sz="800" dirty="0" smtClean="0"/>
              <a:t>BA</a:t>
            </a:r>
            <a:endParaRPr lang="en-US" sz="8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INTEGRATION OPTIONS</a:t>
            </a:r>
            <a:endParaRPr lang="en-US" dirty="0"/>
          </a:p>
        </p:txBody>
      </p:sp>
      <p:sp>
        <p:nvSpPr>
          <p:cNvPr id="3" name="Content Placeholder 2"/>
          <p:cNvSpPr>
            <a:spLocks noGrp="1"/>
          </p:cNvSpPr>
          <p:nvPr>
            <p:ph idx="1"/>
          </p:nvPr>
        </p:nvSpPr>
        <p:spPr/>
        <p:txBody>
          <a:bodyPr/>
          <a:lstStyle/>
          <a:p>
            <a:r>
              <a:rPr lang="en-US" dirty="0" smtClean="0"/>
              <a:t>There are two main options that we are looking at using right now to amplify our signal from 0 to 0.7V to a 0 to 5V signal with a rise time of 1/30 of a seconds which is roughly 33 milliseconds.</a:t>
            </a:r>
          </a:p>
          <a:p>
            <a:r>
              <a:rPr lang="en-US" dirty="0" smtClean="0"/>
              <a:t>Option 1 is the </a:t>
            </a:r>
            <a:r>
              <a:rPr lang="en-US" dirty="0" err="1" smtClean="0"/>
              <a:t>Deboo</a:t>
            </a:r>
            <a:r>
              <a:rPr lang="en-US" dirty="0" smtClean="0"/>
              <a:t> Non-Inverting Integrator.</a:t>
            </a:r>
          </a:p>
          <a:p>
            <a:r>
              <a:rPr lang="en-US" dirty="0" smtClean="0"/>
              <a:t>Option 2 is an Inverting Integrator and an Inverting Amplifier in series.</a:t>
            </a:r>
            <a:endParaRPr lang="en-US" dirty="0"/>
          </a:p>
        </p:txBody>
      </p:sp>
      <p:sp>
        <p:nvSpPr>
          <p:cNvPr id="4" name="TextBox 3"/>
          <p:cNvSpPr txBox="1"/>
          <p:nvPr/>
        </p:nvSpPr>
        <p:spPr>
          <a:xfrm>
            <a:off x="8458200" y="6400800"/>
            <a:ext cx="381000" cy="215444"/>
          </a:xfrm>
          <a:prstGeom prst="rect">
            <a:avLst/>
          </a:prstGeom>
          <a:noFill/>
        </p:spPr>
        <p:txBody>
          <a:bodyPr wrap="square" rtlCol="0">
            <a:spAutoFit/>
          </a:bodyPr>
          <a:lstStyle/>
          <a:p>
            <a:r>
              <a:rPr lang="en-US" sz="800" dirty="0" smtClean="0"/>
              <a:t>BA</a:t>
            </a:r>
          </a:p>
        </p:txBody>
      </p:sp>
    </p:spTree>
    <p:extLst>
      <p:ext uri="{BB962C8B-B14F-4D97-AF65-F5344CB8AC3E}">
        <p14:creationId xmlns:p14="http://schemas.microsoft.com/office/powerpoint/2010/main" val="14764002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dirty="0" smtClean="0"/>
              <a:t>The </a:t>
            </a:r>
            <a:r>
              <a:rPr lang="en-US" sz="4000" dirty="0" err="1" smtClean="0"/>
              <a:t>Deboo</a:t>
            </a:r>
            <a:r>
              <a:rPr lang="en-US" sz="4000" dirty="0" smtClean="0"/>
              <a:t> Non-Inverting Integrator</a:t>
            </a:r>
            <a:endParaRPr lang="en-US" sz="4000" dirty="0"/>
          </a:p>
        </p:txBody>
      </p:sp>
      <p:sp>
        <p:nvSpPr>
          <p:cNvPr id="3" name="Content Placeholder 2"/>
          <p:cNvSpPr>
            <a:spLocks noGrp="1"/>
          </p:cNvSpPr>
          <p:nvPr>
            <p:ph idx="1"/>
          </p:nvPr>
        </p:nvSpPr>
        <p:spPr/>
        <p:txBody>
          <a:bodyPr/>
          <a:lstStyle/>
          <a:p>
            <a:r>
              <a:rPr lang="en-US" dirty="0" smtClean="0"/>
              <a:t>The </a:t>
            </a:r>
            <a:r>
              <a:rPr lang="en-US" dirty="0" err="1" smtClean="0"/>
              <a:t>Deboo</a:t>
            </a:r>
            <a:r>
              <a:rPr lang="en-US" dirty="0" smtClean="0"/>
              <a:t> Non-Inverting Integrator gives us an option of only using one op-amp and one power supply.</a:t>
            </a:r>
          </a:p>
          <a:p>
            <a:r>
              <a:rPr lang="en-US" dirty="0" smtClean="0"/>
              <a:t>Our input would be 0V – 0.7V and our output would be 0V – 5V.</a:t>
            </a:r>
          </a:p>
          <a:p>
            <a:endParaRPr lang="en-US" dirty="0" smtClean="0"/>
          </a:p>
          <a:p>
            <a:pPr>
              <a:buNone/>
            </a:pPr>
            <a:endParaRPr lang="en-US" dirty="0"/>
          </a:p>
        </p:txBody>
      </p:sp>
      <p:sp>
        <p:nvSpPr>
          <p:cNvPr id="4" name="TextBox 3"/>
          <p:cNvSpPr txBox="1"/>
          <p:nvPr/>
        </p:nvSpPr>
        <p:spPr>
          <a:xfrm>
            <a:off x="8458200" y="6400800"/>
            <a:ext cx="381000" cy="215444"/>
          </a:xfrm>
          <a:prstGeom prst="rect">
            <a:avLst/>
          </a:prstGeom>
          <a:noFill/>
        </p:spPr>
        <p:txBody>
          <a:bodyPr wrap="square" rtlCol="0">
            <a:spAutoFit/>
          </a:bodyPr>
          <a:lstStyle/>
          <a:p>
            <a:r>
              <a:rPr lang="en-US" sz="800" dirty="0" smtClean="0"/>
              <a:t>BA</a:t>
            </a:r>
            <a:endParaRPr lang="en-US" sz="8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Deboo</a:t>
            </a:r>
            <a:r>
              <a:rPr lang="en-US" dirty="0" smtClean="0"/>
              <a:t> Schematic</a:t>
            </a:r>
            <a:endParaRPr lang="en-US" dirty="0"/>
          </a:p>
        </p:txBody>
      </p:sp>
      <p:pic>
        <p:nvPicPr>
          <p:cNvPr id="4" name="Content Placeholder 3" descr="Deboo.pdf"/>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66764" y="1100138"/>
            <a:ext cx="4632697" cy="3579812"/>
          </a:xfrm>
        </p:spPr>
      </p:pic>
      <p:sp>
        <p:nvSpPr>
          <p:cNvPr id="5" name="TextBox 4"/>
          <p:cNvSpPr txBox="1"/>
          <p:nvPr/>
        </p:nvSpPr>
        <p:spPr>
          <a:xfrm>
            <a:off x="8458200" y="6400800"/>
            <a:ext cx="381000" cy="215444"/>
          </a:xfrm>
          <a:prstGeom prst="rect">
            <a:avLst/>
          </a:prstGeom>
          <a:noFill/>
        </p:spPr>
        <p:txBody>
          <a:bodyPr wrap="square" rtlCol="0">
            <a:spAutoFit/>
          </a:bodyPr>
          <a:lstStyle/>
          <a:p>
            <a:r>
              <a:rPr lang="en-US" sz="800" dirty="0" smtClean="0"/>
              <a:t>BA</a:t>
            </a:r>
            <a:endParaRPr lang="en-US" sz="800" dirty="0"/>
          </a:p>
        </p:txBody>
      </p:sp>
    </p:spTree>
    <p:extLst>
      <p:ext uri="{BB962C8B-B14F-4D97-AF65-F5344CB8AC3E}">
        <p14:creationId xmlns:p14="http://schemas.microsoft.com/office/powerpoint/2010/main" val="40098325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Deboo</a:t>
            </a:r>
            <a:r>
              <a:rPr lang="en-US" dirty="0" smtClean="0"/>
              <a:t> Simulation</a:t>
            </a:r>
            <a:endParaRPr lang="en-US" dirty="0"/>
          </a:p>
        </p:txBody>
      </p:sp>
      <p:pic>
        <p:nvPicPr>
          <p:cNvPr id="4" name="Content Placeholder 3" descr="Deboo Simulation.png"/>
          <p:cNvPicPr>
            <a:picLocks noGrp="1" noChangeAspect="1"/>
          </p:cNvPicPr>
          <p:nvPr>
            <p:ph idx="1"/>
          </p:nvPr>
        </p:nvPicPr>
        <p:blipFill>
          <a:blip r:embed="rId2">
            <a:extLst>
              <a:ext uri="{28A0092B-C50C-407E-A947-70E740481C1C}">
                <a14:useLocalDpi xmlns:a14="http://schemas.microsoft.com/office/drawing/2010/main" val="0"/>
              </a:ext>
            </a:extLst>
          </a:blip>
          <a:srcRect l="4287" r="4287"/>
          <a:stretch>
            <a:fillRect/>
          </a:stretch>
        </p:blipFill>
        <p:spPr>
          <a:xfrm>
            <a:off x="228600" y="1100628"/>
            <a:ext cx="8763000" cy="3928572"/>
          </a:xfrm>
        </p:spPr>
      </p:pic>
      <p:sp>
        <p:nvSpPr>
          <p:cNvPr id="5" name="TextBox 4"/>
          <p:cNvSpPr txBox="1"/>
          <p:nvPr/>
        </p:nvSpPr>
        <p:spPr>
          <a:xfrm>
            <a:off x="8458200" y="6400800"/>
            <a:ext cx="381000" cy="215444"/>
          </a:xfrm>
          <a:prstGeom prst="rect">
            <a:avLst/>
          </a:prstGeom>
          <a:noFill/>
        </p:spPr>
        <p:txBody>
          <a:bodyPr wrap="square" rtlCol="0">
            <a:spAutoFit/>
          </a:bodyPr>
          <a:lstStyle/>
          <a:p>
            <a:r>
              <a:rPr lang="en-US" sz="800" dirty="0" smtClean="0"/>
              <a:t>BA</a:t>
            </a:r>
            <a:endParaRPr lang="en-US" sz="800" dirty="0"/>
          </a:p>
        </p:txBody>
      </p:sp>
    </p:spTree>
    <p:extLst>
      <p:ext uri="{BB962C8B-B14F-4D97-AF65-F5344CB8AC3E}">
        <p14:creationId xmlns:p14="http://schemas.microsoft.com/office/powerpoint/2010/main" val="12007637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Deboo</a:t>
            </a:r>
            <a:r>
              <a:rPr lang="en-US" dirty="0" smtClean="0"/>
              <a:t> Analysis</a:t>
            </a:r>
            <a:endParaRPr lang="en-US" dirty="0"/>
          </a:p>
        </p:txBody>
      </p:sp>
      <p:pic>
        <p:nvPicPr>
          <p:cNvPr id="6" name="Content Placeholder 5"/>
          <p:cNvPicPr>
            <a:picLocks noGrp="1" noChangeAspect="1"/>
          </p:cNvPicPr>
          <p:nvPr>
            <p:ph idx="1"/>
          </p:nvPr>
        </p:nvPicPr>
        <p:blipFill>
          <a:blip r:embed="rId2"/>
          <a:srcRect t="-8384" b="-8384"/>
          <a:stretch>
            <a:fillRect/>
          </a:stretch>
        </p:blipFill>
        <p:spPr>
          <a:xfrm>
            <a:off x="228600" y="990600"/>
            <a:ext cx="8763000" cy="5715000"/>
          </a:xfrm>
        </p:spPr>
      </p:pic>
      <p:sp>
        <p:nvSpPr>
          <p:cNvPr id="4" name="TextBox 3"/>
          <p:cNvSpPr txBox="1"/>
          <p:nvPr/>
        </p:nvSpPr>
        <p:spPr>
          <a:xfrm>
            <a:off x="8458200" y="6400800"/>
            <a:ext cx="381000" cy="215444"/>
          </a:xfrm>
          <a:prstGeom prst="rect">
            <a:avLst/>
          </a:prstGeom>
          <a:noFill/>
        </p:spPr>
        <p:txBody>
          <a:bodyPr wrap="square" rtlCol="0">
            <a:spAutoFit/>
          </a:bodyPr>
          <a:lstStyle/>
          <a:p>
            <a:r>
              <a:rPr lang="en-US" sz="800" dirty="0" smtClean="0"/>
              <a:t>BA</a:t>
            </a:r>
            <a:endParaRPr lang="en-US" sz="800" dirty="0"/>
          </a:p>
        </p:txBody>
      </p:sp>
    </p:spTree>
    <p:extLst>
      <p:ext uri="{BB962C8B-B14F-4D97-AF65-F5344CB8AC3E}">
        <p14:creationId xmlns:p14="http://schemas.microsoft.com/office/powerpoint/2010/main" val="20505431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Ambient Lighting		</a:t>
            </a:r>
            <a:endParaRPr lang="en-US" dirty="0"/>
          </a:p>
        </p:txBody>
      </p:sp>
      <p:sp>
        <p:nvSpPr>
          <p:cNvPr id="3" name="Content Placeholder 2"/>
          <p:cNvSpPr>
            <a:spLocks noGrp="1"/>
          </p:cNvSpPr>
          <p:nvPr>
            <p:ph idx="1"/>
          </p:nvPr>
        </p:nvSpPr>
        <p:spPr/>
        <p:txBody>
          <a:bodyPr/>
          <a:lstStyle/>
          <a:p>
            <a:r>
              <a:rPr lang="en-US" dirty="0" smtClean="0"/>
              <a:t>We are creating a device that adds accent lights to the rear of any display through a VGA Port.</a:t>
            </a:r>
          </a:p>
          <a:p>
            <a:r>
              <a:rPr lang="en-US" dirty="0" smtClean="0"/>
              <a:t>The ambient lighting will match the color of the screen or a certain part of the screen in the same area.</a:t>
            </a:r>
            <a:endParaRPr lang="en-US" dirty="0"/>
          </a:p>
        </p:txBody>
      </p:sp>
      <p:sp>
        <p:nvSpPr>
          <p:cNvPr id="4" name="TextBox 3"/>
          <p:cNvSpPr txBox="1"/>
          <p:nvPr/>
        </p:nvSpPr>
        <p:spPr>
          <a:xfrm>
            <a:off x="8458200" y="6400800"/>
            <a:ext cx="381000" cy="215444"/>
          </a:xfrm>
          <a:prstGeom prst="rect">
            <a:avLst/>
          </a:prstGeom>
          <a:noFill/>
        </p:spPr>
        <p:txBody>
          <a:bodyPr wrap="square" rtlCol="0">
            <a:spAutoFit/>
          </a:bodyPr>
          <a:lstStyle/>
          <a:p>
            <a:r>
              <a:rPr lang="en-US" sz="800" dirty="0" smtClean="0"/>
              <a:t>JA</a:t>
            </a:r>
            <a:endParaRPr lang="en-US" sz="800" dirty="0"/>
          </a:p>
        </p:txBody>
      </p:sp>
    </p:spTree>
    <p:extLst>
      <p:ext uri="{BB962C8B-B14F-4D97-AF65-F5344CB8AC3E}">
        <p14:creationId xmlns:p14="http://schemas.microsoft.com/office/powerpoint/2010/main" val="30022422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Deboo</a:t>
            </a:r>
            <a:r>
              <a:rPr lang="en-US" dirty="0" smtClean="0"/>
              <a:t> oscilloscope picture</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0" y="1143000"/>
            <a:ext cx="7239000" cy="5293518"/>
          </a:xfrm>
          <a:prstGeom prst="rect">
            <a:avLst/>
          </a:prstGeom>
        </p:spPr>
      </p:pic>
      <p:sp>
        <p:nvSpPr>
          <p:cNvPr id="6" name="TextBox 5"/>
          <p:cNvSpPr txBox="1"/>
          <p:nvPr/>
        </p:nvSpPr>
        <p:spPr>
          <a:xfrm>
            <a:off x="8458200" y="6400800"/>
            <a:ext cx="381000" cy="215444"/>
          </a:xfrm>
          <a:prstGeom prst="rect">
            <a:avLst/>
          </a:prstGeom>
          <a:noFill/>
        </p:spPr>
        <p:txBody>
          <a:bodyPr wrap="square" rtlCol="0">
            <a:spAutoFit/>
          </a:bodyPr>
          <a:lstStyle/>
          <a:p>
            <a:r>
              <a:rPr lang="en-US" sz="800" dirty="0" smtClean="0"/>
              <a:t>BA</a:t>
            </a:r>
            <a:endParaRPr lang="en-US" sz="800" dirty="0"/>
          </a:p>
        </p:txBody>
      </p:sp>
    </p:spTree>
    <p:extLst>
      <p:ext uri="{BB962C8B-B14F-4D97-AF65-F5344CB8AC3E}">
        <p14:creationId xmlns:p14="http://schemas.microsoft.com/office/powerpoint/2010/main" val="38976386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Amplifier and Integrator in Series	</a:t>
            </a:r>
            <a:endParaRPr lang="en-US" dirty="0"/>
          </a:p>
        </p:txBody>
      </p:sp>
      <p:sp>
        <p:nvSpPr>
          <p:cNvPr id="3" name="Content Placeholder 2"/>
          <p:cNvSpPr>
            <a:spLocks noGrp="1"/>
          </p:cNvSpPr>
          <p:nvPr>
            <p:ph idx="1"/>
          </p:nvPr>
        </p:nvSpPr>
        <p:spPr/>
        <p:txBody>
          <a:bodyPr/>
          <a:lstStyle/>
          <a:p>
            <a:r>
              <a:rPr lang="en-US" dirty="0" smtClean="0"/>
              <a:t>An Integrator and Amplifier in series is the second option that we are looking at for our needs.  We would like to go with the </a:t>
            </a:r>
            <a:r>
              <a:rPr lang="en-US" dirty="0" err="1" smtClean="0"/>
              <a:t>Deboo</a:t>
            </a:r>
            <a:r>
              <a:rPr lang="en-US" dirty="0" smtClean="0"/>
              <a:t> for the size comparison of the two circuits and the overall chance of hardware failure because we would be using two op-amps in this case where with the </a:t>
            </a:r>
            <a:r>
              <a:rPr lang="en-US" dirty="0" err="1" smtClean="0"/>
              <a:t>Deboo</a:t>
            </a:r>
            <a:r>
              <a:rPr lang="en-US" dirty="0" smtClean="0"/>
              <a:t> we would only need to use one op-amp.</a:t>
            </a:r>
            <a:endParaRPr lang="en-US" dirty="0"/>
          </a:p>
        </p:txBody>
      </p:sp>
      <p:sp>
        <p:nvSpPr>
          <p:cNvPr id="4" name="TextBox 3"/>
          <p:cNvSpPr txBox="1"/>
          <p:nvPr/>
        </p:nvSpPr>
        <p:spPr>
          <a:xfrm>
            <a:off x="8458200" y="6400800"/>
            <a:ext cx="381000" cy="215444"/>
          </a:xfrm>
          <a:prstGeom prst="rect">
            <a:avLst/>
          </a:prstGeom>
          <a:noFill/>
        </p:spPr>
        <p:txBody>
          <a:bodyPr wrap="square" rtlCol="0">
            <a:spAutoFit/>
          </a:bodyPr>
          <a:lstStyle/>
          <a:p>
            <a:r>
              <a:rPr lang="en-US" sz="800" dirty="0" smtClean="0"/>
              <a:t>JA</a:t>
            </a:r>
            <a:endParaRPr lang="en-US" sz="8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smtClean="0"/>
              <a:t>Amplifier and Integrator Schematic</a:t>
            </a:r>
            <a:endParaRPr lang="en-US" sz="3600" dirty="0"/>
          </a:p>
        </p:txBody>
      </p:sp>
      <p:pic>
        <p:nvPicPr>
          <p:cNvPr id="4" name="Content Placeholder 3" descr="https___www.circuitlab.com_circuit_bjt85k_render_export_unnamed-circuit.pdf_k1=13674661155&amp;k2=8e3d7d9bbb6b91afd76376b11b995845&amp;wait=true&amp;NOTE=Temporary_URL_only._Please_download_and_save_to_your_computer.pdf"/>
          <p:cNvPicPr>
            <a:picLocks noGrp="1" noChangeAspect="1"/>
          </p:cNvPicPr>
          <p:nvPr>
            <p:ph idx="1"/>
          </p:nvPr>
        </p:nvPicPr>
        <p:blipFill>
          <a:blip r:embed="rId2">
            <a:extLst>
              <a:ext uri="{28A0092B-C50C-407E-A947-70E740481C1C}">
                <a14:useLocalDpi xmlns:a14="http://schemas.microsoft.com/office/drawing/2010/main" val="0"/>
              </a:ext>
            </a:extLst>
          </a:blip>
          <a:srcRect t="10783" b="10783"/>
          <a:stretch>
            <a:fillRect/>
          </a:stretch>
        </p:blipFill>
        <p:spPr>
          <a:xfrm>
            <a:off x="-152400" y="685800"/>
            <a:ext cx="9601200" cy="5440363"/>
          </a:xfrm>
        </p:spPr>
      </p:pic>
      <p:sp>
        <p:nvSpPr>
          <p:cNvPr id="5" name="TextBox 4"/>
          <p:cNvSpPr txBox="1"/>
          <p:nvPr/>
        </p:nvSpPr>
        <p:spPr>
          <a:xfrm>
            <a:off x="8458200" y="6400800"/>
            <a:ext cx="381000" cy="215444"/>
          </a:xfrm>
          <a:prstGeom prst="rect">
            <a:avLst/>
          </a:prstGeom>
          <a:noFill/>
        </p:spPr>
        <p:txBody>
          <a:bodyPr wrap="square" rtlCol="0">
            <a:spAutoFit/>
          </a:bodyPr>
          <a:lstStyle/>
          <a:p>
            <a:r>
              <a:rPr lang="en-US" sz="800" dirty="0" smtClean="0"/>
              <a:t>JA</a:t>
            </a:r>
            <a:endParaRPr lang="en-US" sz="800" dirty="0"/>
          </a:p>
        </p:txBody>
      </p:sp>
    </p:spTree>
    <p:extLst>
      <p:ext uri="{BB962C8B-B14F-4D97-AF65-F5344CB8AC3E}">
        <p14:creationId xmlns:p14="http://schemas.microsoft.com/office/powerpoint/2010/main" val="370975253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Simulation of Amplifier and Integrator</a:t>
            </a:r>
            <a:endParaRPr lang="en-US" sz="3600" dirty="0"/>
          </a:p>
        </p:txBody>
      </p:sp>
      <p:pic>
        <p:nvPicPr>
          <p:cNvPr id="4" name="Picture 3" descr="Captur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95400"/>
            <a:ext cx="9144000" cy="4264791"/>
          </a:xfrm>
          <a:prstGeom prst="rect">
            <a:avLst/>
          </a:prstGeom>
        </p:spPr>
      </p:pic>
      <p:sp>
        <p:nvSpPr>
          <p:cNvPr id="5" name="TextBox 4"/>
          <p:cNvSpPr txBox="1"/>
          <p:nvPr/>
        </p:nvSpPr>
        <p:spPr>
          <a:xfrm>
            <a:off x="8458200" y="6400800"/>
            <a:ext cx="381000" cy="215444"/>
          </a:xfrm>
          <a:prstGeom prst="rect">
            <a:avLst/>
          </a:prstGeom>
          <a:noFill/>
        </p:spPr>
        <p:txBody>
          <a:bodyPr wrap="square" rtlCol="0">
            <a:spAutoFit/>
          </a:bodyPr>
          <a:lstStyle/>
          <a:p>
            <a:r>
              <a:rPr lang="en-US" sz="800" dirty="0" smtClean="0"/>
              <a:t>JA</a:t>
            </a:r>
            <a:endParaRPr lang="en-US" sz="800" dirty="0"/>
          </a:p>
        </p:txBody>
      </p:sp>
    </p:spTree>
    <p:extLst>
      <p:ext uri="{BB962C8B-B14F-4D97-AF65-F5344CB8AC3E}">
        <p14:creationId xmlns:p14="http://schemas.microsoft.com/office/powerpoint/2010/main" val="35910184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smtClean="0"/>
              <a:t>Analysis of Amplifier and Integrator</a:t>
            </a:r>
            <a:endParaRPr lang="en-US" sz="3600" dirty="0"/>
          </a:p>
        </p:txBody>
      </p:sp>
      <p:pic>
        <p:nvPicPr>
          <p:cNvPr id="4" name="Content Placeholder 3"/>
          <p:cNvPicPr>
            <a:picLocks noGrp="1" noChangeAspect="1"/>
          </p:cNvPicPr>
          <p:nvPr>
            <p:ph idx="1"/>
          </p:nvPr>
        </p:nvPicPr>
        <p:blipFill>
          <a:blip r:embed="rId2"/>
          <a:srcRect t="-21335" b="-21335"/>
          <a:stretch>
            <a:fillRect/>
          </a:stretch>
        </p:blipFill>
        <p:spPr>
          <a:xfrm>
            <a:off x="457200" y="838200"/>
            <a:ext cx="7467600" cy="5638800"/>
          </a:xfrm>
        </p:spPr>
      </p:pic>
      <p:sp>
        <p:nvSpPr>
          <p:cNvPr id="5" name="TextBox 4"/>
          <p:cNvSpPr txBox="1"/>
          <p:nvPr/>
        </p:nvSpPr>
        <p:spPr>
          <a:xfrm>
            <a:off x="8458200" y="6400800"/>
            <a:ext cx="381000" cy="215444"/>
          </a:xfrm>
          <a:prstGeom prst="rect">
            <a:avLst/>
          </a:prstGeom>
          <a:noFill/>
        </p:spPr>
        <p:txBody>
          <a:bodyPr wrap="square" rtlCol="0">
            <a:spAutoFit/>
          </a:bodyPr>
          <a:lstStyle/>
          <a:p>
            <a:r>
              <a:rPr lang="en-US" sz="800" dirty="0" smtClean="0"/>
              <a:t>JA</a:t>
            </a:r>
            <a:endParaRPr lang="en-US" sz="800" dirty="0"/>
          </a:p>
        </p:txBody>
      </p:sp>
    </p:spTree>
    <p:extLst>
      <p:ext uri="{BB962C8B-B14F-4D97-AF65-F5344CB8AC3E}">
        <p14:creationId xmlns:p14="http://schemas.microsoft.com/office/powerpoint/2010/main" val="19874578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Oscilloscope picture of Amplifier and Integrator</a:t>
            </a:r>
            <a:endParaRPr lang="en-US" sz="3600" dirty="0"/>
          </a:p>
        </p:txBody>
      </p:sp>
      <p:pic>
        <p:nvPicPr>
          <p:cNvPr id="4" name="Content Placeholder 3" descr="NewFile0.bmp"/>
          <p:cNvPicPr>
            <a:picLocks noGrp="1" noChangeAspect="1"/>
          </p:cNvPicPr>
          <p:nvPr>
            <p:ph idx="1"/>
          </p:nvPr>
        </p:nvPicPr>
        <p:blipFill>
          <a:blip r:embed="rId2" cstate="print"/>
          <a:stretch>
            <a:fillRect/>
          </a:stretch>
        </p:blipFill>
        <p:spPr>
          <a:xfrm>
            <a:off x="1981200" y="1600200"/>
            <a:ext cx="4724400" cy="3454719"/>
          </a:xfrm>
        </p:spPr>
      </p:pic>
      <p:sp>
        <p:nvSpPr>
          <p:cNvPr id="5" name="TextBox 4"/>
          <p:cNvSpPr txBox="1"/>
          <p:nvPr/>
        </p:nvSpPr>
        <p:spPr>
          <a:xfrm>
            <a:off x="8458200" y="6400800"/>
            <a:ext cx="381000" cy="215444"/>
          </a:xfrm>
          <a:prstGeom prst="rect">
            <a:avLst/>
          </a:prstGeom>
          <a:noFill/>
        </p:spPr>
        <p:txBody>
          <a:bodyPr wrap="square" rtlCol="0">
            <a:spAutoFit/>
          </a:bodyPr>
          <a:lstStyle/>
          <a:p>
            <a:r>
              <a:rPr lang="en-US" sz="800" dirty="0" smtClean="0"/>
              <a:t>JA</a:t>
            </a:r>
            <a:endParaRPr lang="en-US" sz="800" dirty="0"/>
          </a:p>
        </p:txBody>
      </p:sp>
    </p:spTree>
    <p:extLst>
      <p:ext uri="{BB962C8B-B14F-4D97-AF65-F5344CB8AC3E}">
        <p14:creationId xmlns:p14="http://schemas.microsoft.com/office/powerpoint/2010/main" val="40771629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Software Portion </a:t>
            </a:r>
            <a:endParaRPr lang="en-US" dirty="0"/>
          </a:p>
        </p:txBody>
      </p:sp>
      <p:sp>
        <p:nvSpPr>
          <p:cNvPr id="3" name="Content Placeholder 2"/>
          <p:cNvSpPr>
            <a:spLocks noGrp="1"/>
          </p:cNvSpPr>
          <p:nvPr>
            <p:ph idx="1"/>
          </p:nvPr>
        </p:nvSpPr>
        <p:spPr/>
        <p:txBody>
          <a:bodyPr/>
          <a:lstStyle/>
          <a:p>
            <a:r>
              <a:rPr lang="en-US" dirty="0" smtClean="0"/>
              <a:t>We are looking at two options to control the lights.  Option 1 is controlling the lights through SPI.  Option 2 is a proprietary single line serial.</a:t>
            </a:r>
            <a:endParaRPr lang="en-US" dirty="0"/>
          </a:p>
        </p:txBody>
      </p:sp>
      <p:sp>
        <p:nvSpPr>
          <p:cNvPr id="4" name="TextBox 3"/>
          <p:cNvSpPr txBox="1"/>
          <p:nvPr/>
        </p:nvSpPr>
        <p:spPr>
          <a:xfrm>
            <a:off x="8458200" y="6400800"/>
            <a:ext cx="381000" cy="215444"/>
          </a:xfrm>
          <a:prstGeom prst="rect">
            <a:avLst/>
          </a:prstGeom>
          <a:noFill/>
        </p:spPr>
        <p:txBody>
          <a:bodyPr wrap="square" rtlCol="0">
            <a:spAutoFit/>
          </a:bodyPr>
          <a:lstStyle/>
          <a:p>
            <a:r>
              <a:rPr lang="en-US" sz="800" dirty="0" smtClean="0"/>
              <a:t>DH</a:t>
            </a:r>
            <a:endParaRPr lang="en-US" sz="800" dirty="0"/>
          </a:p>
        </p:txBody>
      </p:sp>
    </p:spTree>
    <p:extLst>
      <p:ext uri="{BB962C8B-B14F-4D97-AF65-F5344CB8AC3E}">
        <p14:creationId xmlns:p14="http://schemas.microsoft.com/office/powerpoint/2010/main" val="30530532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SPI Software	</a:t>
            </a:r>
            <a:endParaRPr lang="en-US" dirty="0"/>
          </a:p>
        </p:txBody>
      </p:sp>
      <p:sp>
        <p:nvSpPr>
          <p:cNvPr id="3" name="Content Placeholder 2"/>
          <p:cNvSpPr>
            <a:spLocks noGrp="1"/>
          </p:cNvSpPr>
          <p:nvPr>
            <p:ph idx="1"/>
          </p:nvPr>
        </p:nvSpPr>
        <p:spPr/>
        <p:txBody>
          <a:bodyPr/>
          <a:lstStyle/>
          <a:p>
            <a:r>
              <a:rPr lang="en-US" dirty="0" smtClean="0"/>
              <a:t>Using SPI to control the color of our lights is our first option because </a:t>
            </a:r>
            <a:r>
              <a:rPr lang="en-US" smtClean="0"/>
              <a:t>with </a:t>
            </a:r>
            <a:r>
              <a:rPr lang="en-US" smtClean="0"/>
              <a:t>SPI </a:t>
            </a:r>
            <a:r>
              <a:rPr lang="en-US" smtClean="0"/>
              <a:t>we </a:t>
            </a:r>
            <a:r>
              <a:rPr lang="en-US" dirty="0" smtClean="0"/>
              <a:t>would be able to give each micro for the lights a specific address and could give direct commands to each pair of lights and each microcontroller would hold that color until the next command is sent to that microcontroller.</a:t>
            </a:r>
          </a:p>
          <a:p>
            <a:endParaRPr lang="en-US" dirty="0"/>
          </a:p>
          <a:p>
            <a:r>
              <a:rPr lang="en-US" dirty="0" smtClean="0"/>
              <a:t>Currently we are having issues with sending color bits with this method, the addressing seems to be correct but there must be a bit shift error, since all colors come out green. </a:t>
            </a:r>
          </a:p>
          <a:p>
            <a:r>
              <a:rPr lang="en-US" dirty="0" smtClean="0"/>
              <a:t>Oscilloscope data has been confirmed to match what we believe should cause color data to be seen correctly by the SPI LED strip, we are currently looking for more information as to how these chips are expecting data to be sent.</a:t>
            </a:r>
            <a:endParaRPr lang="en-US" dirty="0"/>
          </a:p>
        </p:txBody>
      </p:sp>
      <p:sp>
        <p:nvSpPr>
          <p:cNvPr id="4" name="TextBox 3"/>
          <p:cNvSpPr txBox="1"/>
          <p:nvPr/>
        </p:nvSpPr>
        <p:spPr>
          <a:xfrm>
            <a:off x="8458200" y="6400800"/>
            <a:ext cx="381000" cy="215444"/>
          </a:xfrm>
          <a:prstGeom prst="rect">
            <a:avLst/>
          </a:prstGeom>
          <a:noFill/>
        </p:spPr>
        <p:txBody>
          <a:bodyPr wrap="square" rtlCol="0">
            <a:spAutoFit/>
          </a:bodyPr>
          <a:lstStyle/>
          <a:p>
            <a:r>
              <a:rPr lang="en-US" sz="800" dirty="0" smtClean="0"/>
              <a:t>DH</a:t>
            </a:r>
            <a:endParaRPr lang="en-US" sz="8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Proprietary Single Line Serial	</a:t>
            </a:r>
            <a:endParaRPr lang="en-US" dirty="0"/>
          </a:p>
        </p:txBody>
      </p:sp>
      <p:sp>
        <p:nvSpPr>
          <p:cNvPr id="3" name="Content Placeholder 2"/>
          <p:cNvSpPr>
            <a:spLocks noGrp="1"/>
          </p:cNvSpPr>
          <p:nvPr>
            <p:ph idx="1"/>
          </p:nvPr>
        </p:nvSpPr>
        <p:spPr/>
        <p:txBody>
          <a:bodyPr/>
          <a:lstStyle/>
          <a:p>
            <a:r>
              <a:rPr lang="en-US" dirty="0" smtClean="0"/>
              <a:t>This is our second option because although this code would be simpler code, it would take longer to update a frame since each command would have to go through the chip before until the command reaches its desired chip.</a:t>
            </a:r>
            <a:endParaRPr lang="en-US" dirty="0"/>
          </a:p>
        </p:txBody>
      </p:sp>
      <p:sp>
        <p:nvSpPr>
          <p:cNvPr id="4" name="TextBox 3"/>
          <p:cNvSpPr txBox="1"/>
          <p:nvPr/>
        </p:nvSpPr>
        <p:spPr>
          <a:xfrm>
            <a:off x="8458200" y="6400800"/>
            <a:ext cx="381000" cy="215444"/>
          </a:xfrm>
          <a:prstGeom prst="rect">
            <a:avLst/>
          </a:prstGeom>
          <a:noFill/>
        </p:spPr>
        <p:txBody>
          <a:bodyPr wrap="square" rtlCol="0">
            <a:spAutoFit/>
          </a:bodyPr>
          <a:lstStyle/>
          <a:p>
            <a:r>
              <a:rPr lang="en-US" sz="800" dirty="0" smtClean="0"/>
              <a:t>BK</a:t>
            </a:r>
            <a:endParaRPr lang="en-US" sz="8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Back-up Plan for Data Collection</a:t>
            </a:r>
            <a:endParaRPr lang="en-US" dirty="0"/>
          </a:p>
        </p:txBody>
      </p:sp>
      <p:sp>
        <p:nvSpPr>
          <p:cNvPr id="3" name="Content Placeholder 2"/>
          <p:cNvSpPr>
            <a:spLocks noGrp="1"/>
          </p:cNvSpPr>
          <p:nvPr>
            <p:ph idx="1"/>
          </p:nvPr>
        </p:nvSpPr>
        <p:spPr/>
        <p:txBody>
          <a:bodyPr/>
          <a:lstStyle/>
          <a:p>
            <a:r>
              <a:rPr lang="en-US" dirty="0" smtClean="0"/>
              <a:t>Using multiple I2C color sensors where we can directly collect color from a intercepting display. </a:t>
            </a:r>
            <a:endParaRPr lang="en-US" dirty="0"/>
          </a:p>
        </p:txBody>
      </p:sp>
      <p:sp>
        <p:nvSpPr>
          <p:cNvPr id="4" name="TextBox 3"/>
          <p:cNvSpPr txBox="1"/>
          <p:nvPr/>
        </p:nvSpPr>
        <p:spPr>
          <a:xfrm>
            <a:off x="8458200" y="6400800"/>
            <a:ext cx="381000" cy="215444"/>
          </a:xfrm>
          <a:prstGeom prst="rect">
            <a:avLst/>
          </a:prstGeom>
          <a:noFill/>
        </p:spPr>
        <p:txBody>
          <a:bodyPr wrap="square" rtlCol="0">
            <a:spAutoFit/>
          </a:bodyPr>
          <a:lstStyle/>
          <a:p>
            <a:r>
              <a:rPr lang="en-US" sz="800" dirty="0" smtClean="0"/>
              <a:t>BK</a:t>
            </a:r>
            <a:endParaRPr lang="en-US" sz="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Requirements</a:t>
            </a:r>
            <a:endParaRPr lang="en-US" dirty="0"/>
          </a:p>
        </p:txBody>
      </p:sp>
      <p:sp>
        <p:nvSpPr>
          <p:cNvPr id="3" name="Content Placeholder 2"/>
          <p:cNvSpPr>
            <a:spLocks noGrp="1"/>
          </p:cNvSpPr>
          <p:nvPr>
            <p:ph idx="1"/>
          </p:nvPr>
        </p:nvSpPr>
        <p:spPr/>
        <p:txBody>
          <a:bodyPr/>
          <a:lstStyle/>
          <a:p>
            <a:pPr>
              <a:buFont typeface="Arial" pitchFamily="34" charset="0"/>
              <a:buChar char="•"/>
            </a:pPr>
            <a:r>
              <a:rPr lang="en-US" dirty="0" smtClean="0"/>
              <a:t>Have an LED strip located behind the monitor to average the color of the monitor and to display that averaged color with a 10% tolerance.</a:t>
            </a:r>
          </a:p>
          <a:p>
            <a:pPr>
              <a:buFont typeface="Arial" pitchFamily="34" charset="0"/>
              <a:buChar char="•"/>
            </a:pPr>
            <a:r>
              <a:rPr lang="en-US" dirty="0" smtClean="0"/>
              <a:t>Have this device as a pass through device where any type of display output can be connected, at least where there is a converter available to connect it.</a:t>
            </a:r>
          </a:p>
          <a:p>
            <a:pPr>
              <a:buFont typeface="Arial" pitchFamily="34" charset="0"/>
              <a:buChar char="•"/>
            </a:pPr>
            <a:r>
              <a:rPr lang="en-US" dirty="0" smtClean="0"/>
              <a:t>Have the device be at most the size of a laptop.</a:t>
            </a:r>
          </a:p>
          <a:p>
            <a:pPr>
              <a:buFont typeface="Arial" pitchFamily="34" charset="0"/>
              <a:buChar char="•"/>
            </a:pPr>
            <a:r>
              <a:rPr lang="en-US" dirty="0" smtClean="0"/>
              <a:t>Have the frequency of our Ambient Lighting be 30fps with a 5% tolerance.</a:t>
            </a:r>
            <a:endParaRPr lang="en-US" dirty="0"/>
          </a:p>
        </p:txBody>
      </p:sp>
      <p:sp>
        <p:nvSpPr>
          <p:cNvPr id="4" name="TextBox 3"/>
          <p:cNvSpPr txBox="1"/>
          <p:nvPr/>
        </p:nvSpPr>
        <p:spPr>
          <a:xfrm>
            <a:off x="8458200" y="6400800"/>
            <a:ext cx="381000" cy="215444"/>
          </a:xfrm>
          <a:prstGeom prst="rect">
            <a:avLst/>
          </a:prstGeom>
          <a:noFill/>
        </p:spPr>
        <p:txBody>
          <a:bodyPr wrap="square" rtlCol="0">
            <a:spAutoFit/>
          </a:bodyPr>
          <a:lstStyle/>
          <a:p>
            <a:r>
              <a:rPr lang="en-US" sz="800" dirty="0" smtClean="0"/>
              <a:t>BA</a:t>
            </a:r>
            <a:endParaRPr lang="en-US" sz="800" dirty="0"/>
          </a:p>
        </p:txBody>
      </p:sp>
    </p:spTree>
    <p:extLst>
      <p:ext uri="{BB962C8B-B14F-4D97-AF65-F5344CB8AC3E}">
        <p14:creationId xmlns:p14="http://schemas.microsoft.com/office/powerpoint/2010/main" val="365096157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Budget is a printed hand-out 	</a:t>
            </a:r>
            <a:endParaRPr lang="en-US" dirty="0"/>
          </a:p>
        </p:txBody>
      </p:sp>
      <p:sp>
        <p:nvSpPr>
          <p:cNvPr id="3" name="Content Placeholder 2"/>
          <p:cNvSpPr>
            <a:spLocks noGrp="1"/>
          </p:cNvSpPr>
          <p:nvPr>
            <p:ph idx="1"/>
          </p:nvPr>
        </p:nvSpPr>
        <p:spPr/>
        <p:txBody>
          <a:bodyPr/>
          <a:lstStyle/>
          <a:p>
            <a:r>
              <a:rPr lang="en-US" dirty="0" smtClean="0"/>
              <a:t>I wanted you to have a copy of the excel file so you can see the notes provided.</a:t>
            </a:r>
            <a:endParaRPr lang="en-US" dirty="0"/>
          </a:p>
        </p:txBody>
      </p:sp>
      <p:sp>
        <p:nvSpPr>
          <p:cNvPr id="4" name="TextBox 3"/>
          <p:cNvSpPr txBox="1"/>
          <p:nvPr/>
        </p:nvSpPr>
        <p:spPr>
          <a:xfrm>
            <a:off x="8458200" y="6400800"/>
            <a:ext cx="381000" cy="215444"/>
          </a:xfrm>
          <a:prstGeom prst="rect">
            <a:avLst/>
          </a:prstGeom>
          <a:noFill/>
        </p:spPr>
        <p:txBody>
          <a:bodyPr wrap="square" rtlCol="0">
            <a:spAutoFit/>
          </a:bodyPr>
          <a:lstStyle/>
          <a:p>
            <a:r>
              <a:rPr lang="en-US" sz="800" dirty="0" smtClean="0"/>
              <a:t>BA</a:t>
            </a:r>
            <a:endParaRPr lang="en-US" sz="800" dirty="0"/>
          </a:p>
        </p:txBody>
      </p:sp>
    </p:spTree>
    <p:extLst>
      <p:ext uri="{BB962C8B-B14F-4D97-AF65-F5344CB8AC3E}">
        <p14:creationId xmlns:p14="http://schemas.microsoft.com/office/powerpoint/2010/main" val="18007244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0600" y="449439"/>
            <a:ext cx="6934200" cy="6035322"/>
          </a:xfrm>
          <a:prstGeom prst="rect">
            <a:avLst/>
          </a:prstGeom>
        </p:spPr>
      </p:pic>
      <p:sp>
        <p:nvSpPr>
          <p:cNvPr id="3" name="TextBox 2"/>
          <p:cNvSpPr txBox="1"/>
          <p:nvPr/>
        </p:nvSpPr>
        <p:spPr>
          <a:xfrm>
            <a:off x="8458200" y="6400800"/>
            <a:ext cx="381000" cy="215444"/>
          </a:xfrm>
          <a:prstGeom prst="rect">
            <a:avLst/>
          </a:prstGeom>
          <a:noFill/>
        </p:spPr>
        <p:txBody>
          <a:bodyPr wrap="square" rtlCol="0">
            <a:spAutoFit/>
          </a:bodyPr>
          <a:lstStyle/>
          <a:p>
            <a:r>
              <a:rPr lang="en-US" sz="800" dirty="0" smtClean="0"/>
              <a:t>BK</a:t>
            </a:r>
          </a:p>
        </p:txBody>
      </p:sp>
    </p:spTree>
    <p:extLst>
      <p:ext uri="{BB962C8B-B14F-4D97-AF65-F5344CB8AC3E}">
        <p14:creationId xmlns:p14="http://schemas.microsoft.com/office/powerpoint/2010/main" val="35181827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Research topics</a:t>
            </a:r>
            <a:r>
              <a:rPr lang="en-US" dirty="0" smtClean="0"/>
              <a:t>	</a:t>
            </a:r>
            <a:endParaRPr lang="en-US" dirty="0"/>
          </a:p>
        </p:txBody>
      </p:sp>
      <p:sp>
        <p:nvSpPr>
          <p:cNvPr id="3" name="Content Placeholder 2"/>
          <p:cNvSpPr>
            <a:spLocks noGrp="1"/>
          </p:cNvSpPr>
          <p:nvPr>
            <p:ph idx="1"/>
          </p:nvPr>
        </p:nvSpPr>
        <p:spPr/>
        <p:txBody>
          <a:bodyPr>
            <a:normAutofit/>
          </a:bodyPr>
          <a:lstStyle/>
          <a:p>
            <a:r>
              <a:rPr lang="en-US" dirty="0" smtClean="0"/>
              <a:t>Direct Analog to Digital</a:t>
            </a:r>
          </a:p>
          <a:p>
            <a:r>
              <a:rPr lang="en-US" dirty="0" smtClean="0"/>
              <a:t>FPGA</a:t>
            </a:r>
          </a:p>
          <a:p>
            <a:r>
              <a:rPr lang="en-US" dirty="0" smtClean="0"/>
              <a:t>DSP</a:t>
            </a:r>
          </a:p>
          <a:p>
            <a:r>
              <a:rPr lang="en-US" dirty="0" smtClean="0"/>
              <a:t>Raspberry Pi with Image Capture</a:t>
            </a:r>
          </a:p>
          <a:p>
            <a:r>
              <a:rPr lang="en-US" dirty="0" smtClean="0"/>
              <a:t>GPU</a:t>
            </a:r>
          </a:p>
          <a:p>
            <a:r>
              <a:rPr lang="en-US" dirty="0" smtClean="0"/>
              <a:t>Analog Integration to Average</a:t>
            </a:r>
          </a:p>
          <a:p>
            <a:r>
              <a:rPr lang="en-US" dirty="0" smtClean="0"/>
              <a:t>I2C Color Sensors</a:t>
            </a:r>
          </a:p>
          <a:p>
            <a:r>
              <a:rPr lang="en-US" dirty="0" smtClean="0"/>
              <a:t>HDMI</a:t>
            </a:r>
          </a:p>
          <a:p>
            <a:r>
              <a:rPr lang="en-US" dirty="0" smtClean="0"/>
              <a:t>VGA</a:t>
            </a:r>
            <a:endParaRPr lang="en-US" dirty="0"/>
          </a:p>
        </p:txBody>
      </p:sp>
      <p:sp>
        <p:nvSpPr>
          <p:cNvPr id="4" name="TextBox 3"/>
          <p:cNvSpPr txBox="1"/>
          <p:nvPr/>
        </p:nvSpPr>
        <p:spPr>
          <a:xfrm>
            <a:off x="8458200" y="6400800"/>
            <a:ext cx="381000" cy="215444"/>
          </a:xfrm>
          <a:prstGeom prst="rect">
            <a:avLst/>
          </a:prstGeom>
          <a:noFill/>
        </p:spPr>
        <p:txBody>
          <a:bodyPr wrap="square" rtlCol="0">
            <a:spAutoFit/>
          </a:bodyPr>
          <a:lstStyle/>
          <a:p>
            <a:r>
              <a:rPr lang="en-US" sz="800" dirty="0" smtClean="0"/>
              <a:t>DH</a:t>
            </a:r>
            <a:endParaRPr lang="en-US" sz="800" dirty="0"/>
          </a:p>
        </p:txBody>
      </p:sp>
    </p:spTree>
    <p:extLst>
      <p:ext uri="{BB962C8B-B14F-4D97-AF65-F5344CB8AC3E}">
        <p14:creationId xmlns:p14="http://schemas.microsoft.com/office/powerpoint/2010/main" val="13607128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Direct Analog to Digital</a:t>
            </a:r>
            <a:endParaRPr lang="en-US" dirty="0"/>
          </a:p>
        </p:txBody>
      </p:sp>
      <p:sp>
        <p:nvSpPr>
          <p:cNvPr id="3" name="Content Placeholder 2"/>
          <p:cNvSpPr>
            <a:spLocks noGrp="1"/>
          </p:cNvSpPr>
          <p:nvPr>
            <p:ph idx="1"/>
          </p:nvPr>
        </p:nvSpPr>
        <p:spPr/>
        <p:txBody>
          <a:bodyPr/>
          <a:lstStyle/>
          <a:p>
            <a:r>
              <a:rPr lang="en-US" dirty="0" smtClean="0"/>
              <a:t>Doing a Direct Analog to Digital display we would output a analog signal from our  microprocessor to a digital </a:t>
            </a:r>
            <a:r>
              <a:rPr lang="en-US" dirty="0" smtClean="0"/>
              <a:t>signal</a:t>
            </a:r>
          </a:p>
        </p:txBody>
      </p:sp>
      <p:sp>
        <p:nvSpPr>
          <p:cNvPr id="4" name="TextBox 3"/>
          <p:cNvSpPr txBox="1"/>
          <p:nvPr/>
        </p:nvSpPr>
        <p:spPr>
          <a:xfrm>
            <a:off x="8458200" y="6400800"/>
            <a:ext cx="381000" cy="215444"/>
          </a:xfrm>
          <a:prstGeom prst="rect">
            <a:avLst/>
          </a:prstGeom>
          <a:noFill/>
        </p:spPr>
        <p:txBody>
          <a:bodyPr wrap="square" rtlCol="0">
            <a:spAutoFit/>
          </a:bodyPr>
          <a:lstStyle/>
          <a:p>
            <a:r>
              <a:rPr lang="en-US" sz="800" dirty="0" smtClean="0"/>
              <a:t>DH</a:t>
            </a:r>
            <a:endParaRPr lang="en-US" sz="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FPGA</a:t>
            </a:r>
            <a:endParaRPr lang="en-US" dirty="0"/>
          </a:p>
        </p:txBody>
      </p:sp>
      <p:sp>
        <p:nvSpPr>
          <p:cNvPr id="3" name="Content Placeholder 2"/>
          <p:cNvSpPr>
            <a:spLocks noGrp="1"/>
          </p:cNvSpPr>
          <p:nvPr>
            <p:ph idx="1"/>
          </p:nvPr>
        </p:nvSpPr>
        <p:spPr/>
        <p:txBody>
          <a:bodyPr>
            <a:normAutofit/>
          </a:bodyPr>
          <a:lstStyle/>
          <a:p>
            <a:r>
              <a:rPr lang="en-US" dirty="0" smtClean="0"/>
              <a:t>Advantages</a:t>
            </a:r>
          </a:p>
          <a:p>
            <a:pPr lvl="1"/>
            <a:r>
              <a:rPr lang="en-US" dirty="0" smtClean="0"/>
              <a:t>It could take in data from our Analog to Digital Converter and quickly output to our LEDS.</a:t>
            </a:r>
          </a:p>
          <a:p>
            <a:r>
              <a:rPr lang="en-US" dirty="0" smtClean="0"/>
              <a:t>Disadvantages</a:t>
            </a:r>
          </a:p>
          <a:p>
            <a:pPr lvl="1"/>
            <a:r>
              <a:rPr lang="en-US" dirty="0" smtClean="0"/>
              <a:t>We would have to learn an HDL such as VHDL or </a:t>
            </a:r>
            <a:r>
              <a:rPr lang="en-US" dirty="0" err="1" smtClean="0"/>
              <a:t>Verilog</a:t>
            </a:r>
            <a:endParaRPr lang="en-US" dirty="0" smtClean="0"/>
          </a:p>
          <a:p>
            <a:pPr lvl="1"/>
            <a:r>
              <a:rPr lang="en-US" dirty="0" smtClean="0"/>
              <a:t>Code is not easily modified-updates may need to be added to keep software up-to-date.</a:t>
            </a:r>
          </a:p>
        </p:txBody>
      </p:sp>
      <p:sp>
        <p:nvSpPr>
          <p:cNvPr id="4" name="TextBox 3"/>
          <p:cNvSpPr txBox="1"/>
          <p:nvPr/>
        </p:nvSpPr>
        <p:spPr>
          <a:xfrm>
            <a:off x="8458200" y="6400800"/>
            <a:ext cx="381000" cy="215444"/>
          </a:xfrm>
          <a:prstGeom prst="rect">
            <a:avLst/>
          </a:prstGeom>
          <a:noFill/>
        </p:spPr>
        <p:txBody>
          <a:bodyPr wrap="square" rtlCol="0">
            <a:spAutoFit/>
          </a:bodyPr>
          <a:lstStyle/>
          <a:p>
            <a:r>
              <a:rPr lang="en-US" sz="800" dirty="0" smtClean="0"/>
              <a:t>DH</a:t>
            </a:r>
            <a:endParaRPr lang="en-US" sz="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DSP	</a:t>
            </a:r>
            <a:endParaRPr lang="en-US" dirty="0"/>
          </a:p>
        </p:txBody>
      </p:sp>
      <p:sp>
        <p:nvSpPr>
          <p:cNvPr id="3" name="Content Placeholder 2"/>
          <p:cNvSpPr>
            <a:spLocks noGrp="1"/>
          </p:cNvSpPr>
          <p:nvPr>
            <p:ph idx="1"/>
          </p:nvPr>
        </p:nvSpPr>
        <p:spPr/>
        <p:txBody>
          <a:bodyPr/>
          <a:lstStyle/>
          <a:p>
            <a:r>
              <a:rPr lang="en-US" dirty="0" smtClean="0"/>
              <a:t>Advantages</a:t>
            </a:r>
          </a:p>
          <a:p>
            <a:pPr lvl="1"/>
            <a:r>
              <a:rPr lang="en-US" dirty="0" smtClean="0"/>
              <a:t>Good Speed, could pull from a VGA signal to get accurate average color.</a:t>
            </a:r>
          </a:p>
          <a:p>
            <a:pPr lvl="1"/>
            <a:r>
              <a:rPr lang="en-US" dirty="0" smtClean="0"/>
              <a:t>The ECE department is more familiar with it than FPGA.</a:t>
            </a:r>
          </a:p>
          <a:p>
            <a:pPr lvl="1"/>
            <a:r>
              <a:rPr lang="en-US" dirty="0" smtClean="0"/>
              <a:t>Can easily be updated.</a:t>
            </a:r>
          </a:p>
          <a:p>
            <a:r>
              <a:rPr lang="en-US" dirty="0" smtClean="0"/>
              <a:t>Disadvantages</a:t>
            </a:r>
          </a:p>
          <a:p>
            <a:pPr lvl="1"/>
            <a:r>
              <a:rPr lang="en-US" dirty="0" smtClean="0"/>
              <a:t>We would have to learn how to use a new compiler.</a:t>
            </a:r>
          </a:p>
          <a:p>
            <a:pPr lvl="1"/>
            <a:r>
              <a:rPr lang="en-US" dirty="0" smtClean="0"/>
              <a:t>Incredibly complex, high learning curve.</a:t>
            </a:r>
          </a:p>
        </p:txBody>
      </p:sp>
      <p:sp>
        <p:nvSpPr>
          <p:cNvPr id="4" name="TextBox 3"/>
          <p:cNvSpPr txBox="1"/>
          <p:nvPr/>
        </p:nvSpPr>
        <p:spPr>
          <a:xfrm>
            <a:off x="8458200" y="6400800"/>
            <a:ext cx="381000" cy="215444"/>
          </a:xfrm>
          <a:prstGeom prst="rect">
            <a:avLst/>
          </a:prstGeom>
          <a:noFill/>
        </p:spPr>
        <p:txBody>
          <a:bodyPr wrap="square" rtlCol="0">
            <a:spAutoFit/>
          </a:bodyPr>
          <a:lstStyle/>
          <a:p>
            <a:r>
              <a:rPr lang="en-US" sz="800" dirty="0" smtClean="0"/>
              <a:t>BK</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Raspberry Pi with Image Capture</a:t>
            </a:r>
            <a:endParaRPr lang="en-US" dirty="0"/>
          </a:p>
        </p:txBody>
      </p:sp>
      <p:sp>
        <p:nvSpPr>
          <p:cNvPr id="3" name="Content Placeholder 2"/>
          <p:cNvSpPr>
            <a:spLocks noGrp="1"/>
          </p:cNvSpPr>
          <p:nvPr>
            <p:ph idx="1"/>
          </p:nvPr>
        </p:nvSpPr>
        <p:spPr/>
        <p:txBody>
          <a:bodyPr/>
          <a:lstStyle/>
          <a:p>
            <a:r>
              <a:rPr lang="en-US" dirty="0" smtClean="0"/>
              <a:t>Advantages</a:t>
            </a:r>
          </a:p>
          <a:p>
            <a:pPr lvl="1"/>
            <a:r>
              <a:rPr lang="en-US" dirty="0" smtClean="0"/>
              <a:t>Powerful, fast processor, fairly cheap, and is already a completed board.</a:t>
            </a:r>
          </a:p>
          <a:p>
            <a:r>
              <a:rPr lang="en-US" dirty="0" smtClean="0"/>
              <a:t>Disadvantages</a:t>
            </a:r>
          </a:p>
          <a:p>
            <a:pPr lvl="1"/>
            <a:r>
              <a:rPr lang="en-US" dirty="0" smtClean="0"/>
              <a:t>The HDMI port on the Raspberry Pi is not able to be used as an input, it’s sole purpose for the HDMI port is to output to a display.</a:t>
            </a:r>
          </a:p>
          <a:p>
            <a:pPr lvl="1"/>
            <a:r>
              <a:rPr lang="en-US" dirty="0" smtClean="0"/>
              <a:t>There are easier and better ways to design this project using different microprocessors.</a:t>
            </a:r>
          </a:p>
        </p:txBody>
      </p:sp>
      <p:sp>
        <p:nvSpPr>
          <p:cNvPr id="4" name="TextBox 3"/>
          <p:cNvSpPr txBox="1"/>
          <p:nvPr/>
        </p:nvSpPr>
        <p:spPr>
          <a:xfrm>
            <a:off x="8458200" y="6400800"/>
            <a:ext cx="381000" cy="215444"/>
          </a:xfrm>
          <a:prstGeom prst="rect">
            <a:avLst/>
          </a:prstGeom>
          <a:noFill/>
        </p:spPr>
        <p:txBody>
          <a:bodyPr wrap="square" rtlCol="0">
            <a:spAutoFit/>
          </a:bodyPr>
          <a:lstStyle/>
          <a:p>
            <a:r>
              <a:rPr lang="en-US" sz="800" dirty="0" smtClean="0"/>
              <a:t>DH</a:t>
            </a:r>
            <a:endParaRPr lang="en-US" sz="800" dirty="0"/>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Angles">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978</TotalTime>
  <Words>1025</Words>
  <Application>Microsoft Office PowerPoint</Application>
  <PresentationFormat>On-screen Show (4:3)</PresentationFormat>
  <Paragraphs>140</Paragraphs>
  <Slides>30</Slides>
  <Notes>0</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Angles</vt:lpstr>
      <vt:lpstr>Ambient lighting</vt:lpstr>
      <vt:lpstr>Ambient Lighting  </vt:lpstr>
      <vt:lpstr>Requirements</vt:lpstr>
      <vt:lpstr>PowerPoint Presentation</vt:lpstr>
      <vt:lpstr>Research topics </vt:lpstr>
      <vt:lpstr>Direct Analog to Digital</vt:lpstr>
      <vt:lpstr>FPGA</vt:lpstr>
      <vt:lpstr>DSP </vt:lpstr>
      <vt:lpstr>Raspberry Pi with Image Capture</vt:lpstr>
      <vt:lpstr>GPU</vt:lpstr>
      <vt:lpstr>I2C Color Sensors</vt:lpstr>
      <vt:lpstr>HDMI</vt:lpstr>
      <vt:lpstr>Display Port</vt:lpstr>
      <vt:lpstr>VGA</vt:lpstr>
      <vt:lpstr>INTEGRATION OPTIONS</vt:lpstr>
      <vt:lpstr>The Deboo Non-Inverting Integrator</vt:lpstr>
      <vt:lpstr>Deboo Schematic</vt:lpstr>
      <vt:lpstr>Deboo Simulation</vt:lpstr>
      <vt:lpstr>Deboo Analysis</vt:lpstr>
      <vt:lpstr>Deboo oscilloscope picture</vt:lpstr>
      <vt:lpstr>Amplifier and Integrator in Series </vt:lpstr>
      <vt:lpstr>Amplifier and Integrator Schematic</vt:lpstr>
      <vt:lpstr>Simulation of Amplifier and Integrator</vt:lpstr>
      <vt:lpstr>Analysis of Amplifier and Integrator</vt:lpstr>
      <vt:lpstr>Oscilloscope picture of Amplifier and Integrator</vt:lpstr>
      <vt:lpstr>Software Portion </vt:lpstr>
      <vt:lpstr>SPI Software </vt:lpstr>
      <vt:lpstr>Proprietary Single Line Serial </vt:lpstr>
      <vt:lpstr>Back-up Plan for Data Collection</vt:lpstr>
      <vt:lpstr>Budget is a printed hand-out  </vt:lpstr>
    </vt:vector>
  </TitlesOfParts>
  <Company>North Dakota State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Ambient lighting</dc:title>
  <dc:creator>CEA Tech Support</dc:creator>
  <cp:lastModifiedBy>CEA Tech Support</cp:lastModifiedBy>
  <cp:revision>25</cp:revision>
  <dcterms:created xsi:type="dcterms:W3CDTF">2013-05-01T21:42:59Z</dcterms:created>
  <dcterms:modified xsi:type="dcterms:W3CDTF">2013-05-03T15:40:45Z</dcterms:modified>
</cp:coreProperties>
</file>